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embeddedFontLst>
    <p:embeddedFont>
      <p:font typeface="Courgett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3" roundtripDataSignature="AMtx7mjLxnMA3VOBMUjNm9/GLnAxZ32V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Courgett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23ca6c686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23ca6c68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b81c2b2a7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b81c2b2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23ca6c66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23ca6c6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投影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物件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章節標題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icrosoft JhengHe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兩項物件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對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只有標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icrosoft JhengHe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icrosoft JhengHe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76D1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  <a:defRPr b="0" i="0" sz="44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Relationship Id="rId4" Type="http://schemas.openxmlformats.org/officeDocument/2006/relationships/image" Target="../media/image14.jpg"/><Relationship Id="rId5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Forever-CodingNoob/vpython-gaussAccelerator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s.ylib.com/upload/learnPDF/10-081L.pdf" TargetMode="External"/><Relationship Id="rId4" Type="http://schemas.openxmlformats.org/officeDocument/2006/relationships/hyperlink" Target="https://www.youtube.com/watch?v=xTEhMdIl84A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NVoBMaYqroc" TargetMode="External"/><Relationship Id="rId4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2771800" y="3140968"/>
            <a:ext cx="5904656" cy="432048"/>
          </a:xfrm>
          <a:prstGeom prst="roundRect">
            <a:avLst>
              <a:gd fmla="val 16667" name="adj"/>
            </a:avLst>
          </a:prstGeom>
          <a:solidFill>
            <a:srgbClr val="00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899592" y="1124744"/>
            <a:ext cx="4104456" cy="1512168"/>
          </a:xfrm>
          <a:prstGeom prst="roundRect">
            <a:avLst>
              <a:gd fmla="val 16667" name="adj"/>
            </a:avLst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>
            <p:ph type="ctrTitle"/>
          </p:nvPr>
        </p:nvSpPr>
        <p:spPr>
          <a:xfrm>
            <a:off x="899592" y="1145815"/>
            <a:ext cx="4139952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Microsoft JhengHei"/>
              <a:buNone/>
            </a:pPr>
            <a:r>
              <a:rPr lang="zh-TW" sz="9600">
                <a:solidFill>
                  <a:schemeClr val="lt1"/>
                </a:solidFill>
              </a:rPr>
              <a:t>高斯槍</a:t>
            </a:r>
            <a:endParaRPr sz="9600">
              <a:solidFill>
                <a:schemeClr val="lt1"/>
              </a:solidFill>
            </a:endParaRPr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2699792" y="3140968"/>
            <a:ext cx="5976664" cy="472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zh-TW" sz="2000"/>
              <a:t>第十組:12212 林致中 12213林廉興 12217 徐晧倫</a:t>
            </a:r>
            <a:endParaRPr sz="2000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57128" l="22471" r="2527" t="11712"/>
          <a:stretch/>
        </p:blipFill>
        <p:spPr>
          <a:xfrm>
            <a:off x="-8722" y="4221088"/>
            <a:ext cx="9144000" cy="2136913"/>
          </a:xfrm>
          <a:prstGeom prst="rect">
            <a:avLst/>
          </a:prstGeom>
          <a:noFill/>
          <a:ln>
            <a:noFill/>
          </a:ln>
          <a:effectLst>
            <a:outerShdw rotWithShape="0" algn="ctr" dir="2700000" dist="35921">
              <a:schemeClr val="lt2"/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實驗設計</a:t>
            </a:r>
            <a:endParaRPr/>
          </a:p>
        </p:txBody>
      </p:sp>
      <p:sp>
        <p:nvSpPr>
          <p:cNvPr id="171" name="Google Shape;171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zh-TW"/>
              <a:t>1.將一厚度均勻之L型資料夾分割為數小片</a:t>
            </a:r>
            <a:endParaRPr/>
          </a:p>
        </p:txBody>
      </p:sp>
      <p:pic>
        <p:nvPicPr>
          <p:cNvPr id="172" name="Google Shape;17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5664" y="2169368"/>
            <a:ext cx="33528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A4 三層L型透明資料夾製作，便宜優質的PP透明資料夾" id="173" name="Google Shape;173;p7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588" y="2296142"/>
            <a:ext cx="2466975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descr="筆樂7718事務剪刀| 筆樂文具PENROTE Stationery" id="175" name="Google Shape;175;p7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2775" y="4725144"/>
            <a:ext cx="2514600" cy="181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7"/>
          <p:cNvSpPr/>
          <p:nvPr/>
        </p:nvSpPr>
        <p:spPr>
          <a:xfrm>
            <a:off x="1522585" y="4107878"/>
            <a:ext cx="694979" cy="694979"/>
          </a:xfrm>
          <a:prstGeom prst="mathPlus">
            <a:avLst>
              <a:gd fmla="val 23520" name="adj1"/>
            </a:avLst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3571367" y="4005317"/>
            <a:ext cx="1656184" cy="900101"/>
          </a:xfrm>
          <a:prstGeom prst="rightArrow">
            <a:avLst>
              <a:gd fmla="val 50000" name="adj1"/>
              <a:gd fmla="val 53210" name="adj2"/>
            </a:avLst>
          </a:prstGeom>
          <a:solidFill>
            <a:srgbClr val="00B050"/>
          </a:solidFill>
          <a:ln cap="flat" cmpd="sng" w="57150">
            <a:solidFill>
              <a:srgbClr val="EAF1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實驗設計</a:t>
            </a:r>
            <a:endParaRPr/>
          </a:p>
        </p:txBody>
      </p:sp>
      <p:sp>
        <p:nvSpPr>
          <p:cNvPr id="184" name="Google Shape;184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zh-TW"/>
              <a:t>以游標尺 —1.將十個小片疊在一起測厚度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zh-TW"/>
              <a:t>                     2.量鐵球直徑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zh-TW"/>
              <a:t>                     3.磁鐵長度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zh-TW"/>
              <a:t>以電子秤 —測量鐵球質量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85" name="Google Shape;18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94552"/>
            <a:ext cx="3552825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8"/>
          <p:cNvSpPr/>
          <p:nvPr/>
        </p:nvSpPr>
        <p:spPr>
          <a:xfrm>
            <a:off x="4427984" y="476672"/>
            <a:ext cx="3943876" cy="595982"/>
          </a:xfrm>
          <a:prstGeom prst="roundRect">
            <a:avLst>
              <a:gd fmla="val 16667" name="adj"/>
            </a:avLst>
          </a:prstGeom>
          <a:solidFill>
            <a:srgbClr val="953734"/>
          </a:solidFill>
          <a:ln cap="flat" cmpd="sng" w="25400">
            <a:solidFill>
              <a:srgbClr val="E5B8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L夾厚度=0.1825mm</a:t>
            </a:r>
            <a:endParaRPr sz="28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87" name="Google Shape;187;p8"/>
          <p:cNvPicPr preferRelativeResize="0"/>
          <p:nvPr/>
        </p:nvPicPr>
        <p:blipFill rotWithShape="1">
          <a:blip r:embed="rId4">
            <a:alphaModFix/>
          </a:blip>
          <a:srcRect b="27483" l="6408" r="37927" t="37033"/>
          <a:stretch/>
        </p:blipFill>
        <p:spPr>
          <a:xfrm>
            <a:off x="4439933" y="4293096"/>
            <a:ext cx="4188564" cy="2002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實驗結果</a:t>
            </a:r>
            <a:endParaRPr/>
          </a:p>
        </p:txBody>
      </p:sp>
      <p:sp>
        <p:nvSpPr>
          <p:cNvPr id="193" name="Google Shape;193;p10"/>
          <p:cNvSpPr txBox="1"/>
          <p:nvPr>
            <p:ph idx="1" type="body"/>
          </p:nvPr>
        </p:nvSpPr>
        <p:spPr>
          <a:xfrm>
            <a:off x="457200" y="1819650"/>
            <a:ext cx="8229600" cy="46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t/>
            </a:r>
            <a:endParaRPr b="1" sz="2720"/>
          </a:p>
          <a:p>
            <a:pPr indent="0" lvl="0" marL="0" rtl="0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t/>
            </a:r>
            <a:endParaRPr b="1" sz="1700"/>
          </a:p>
          <a:p>
            <a:pPr indent="0" lvl="0" marL="0" rtl="0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t/>
            </a:r>
            <a:endParaRPr b="1" sz="1700"/>
          </a:p>
          <a:p>
            <a:pPr indent="0" lvl="0" marL="0" rtl="0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t/>
            </a:r>
            <a:endParaRPr b="1" sz="1700"/>
          </a:p>
          <a:p>
            <a:pPr indent="0" lvl="0" marL="0" rtl="0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t/>
            </a:r>
            <a:endParaRPr b="1" sz="1700"/>
          </a:p>
          <a:p>
            <a:pPr indent="0" lvl="0" marL="0" rtl="0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b="1" lang="zh-TW" sz="1700"/>
              <a:t>表(一)</a:t>
            </a:r>
            <a:endParaRPr b="1" sz="1700"/>
          </a:p>
        </p:txBody>
      </p:sp>
      <p:pic>
        <p:nvPicPr>
          <p:cNvPr id="194" name="Google Shape;19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0560"/>
            <a:ext cx="9144000" cy="4236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實驗活動照</a:t>
            </a:r>
            <a:endParaRPr/>
          </a:p>
        </p:txBody>
      </p:sp>
      <p:pic>
        <p:nvPicPr>
          <p:cNvPr id="200" name="Google Shape;200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528" y="1412776"/>
            <a:ext cx="5176016" cy="3882013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id="201" name="Google Shape;20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4008" y="3645024"/>
            <a:ext cx="4205976" cy="3154482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id="202" name="Google Shape;202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48064" y="54006"/>
            <a:ext cx="3923928" cy="2942946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實驗活動照</a:t>
            </a:r>
            <a:endParaRPr/>
          </a:p>
        </p:txBody>
      </p:sp>
      <p:pic>
        <p:nvPicPr>
          <p:cNvPr id="208" name="Google Shape;208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42072" t="17749"/>
          <a:stretch/>
        </p:blipFill>
        <p:spPr>
          <a:xfrm rot="-5400000">
            <a:off x="1297150" y="535350"/>
            <a:ext cx="2664600" cy="51711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id="209" name="Google Shape;209;p12"/>
          <p:cNvPicPr preferRelativeResize="0"/>
          <p:nvPr/>
        </p:nvPicPr>
        <p:blipFill rotWithShape="1">
          <a:blip r:embed="rId4">
            <a:alphaModFix/>
          </a:blip>
          <a:srcRect b="0" l="0" r="0" t="14258"/>
          <a:stretch/>
        </p:blipFill>
        <p:spPr>
          <a:xfrm rot="10800000">
            <a:off x="4423050" y="3317275"/>
            <a:ext cx="4720950" cy="3035974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23ca6c686_0_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程式碼</a:t>
            </a:r>
            <a:endParaRPr/>
          </a:p>
        </p:txBody>
      </p:sp>
      <p:sp>
        <p:nvSpPr>
          <p:cNvPr id="215" name="Google Shape;215;g823ca6c686_0_9"/>
          <p:cNvSpPr txBox="1"/>
          <p:nvPr>
            <p:ph idx="1" type="body"/>
          </p:nvPr>
        </p:nvSpPr>
        <p:spPr>
          <a:xfrm>
            <a:off x="457200" y="1600200"/>
            <a:ext cx="8229600" cy="5394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2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https://github.com/Forever-CodingNoob/vpython-gaussAccelerator</a:t>
            </a:r>
            <a:endParaRPr sz="4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資料來源</a:t>
            </a:r>
            <a:endParaRPr/>
          </a:p>
        </p:txBody>
      </p:sp>
      <p:sp>
        <p:nvSpPr>
          <p:cNvPr id="221" name="Google Shape;221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076D11"/>
              </a:buClr>
              <a:buSzPts val="2000"/>
              <a:buChar char="•"/>
            </a:pPr>
            <a:r>
              <a:rPr b="1" lang="zh-TW" sz="2000" u="sng">
                <a:solidFill>
                  <a:srgbClr val="076D11"/>
                </a:solidFill>
                <a:hlinkClick r:id="rId3"/>
              </a:rPr>
              <a:t>https://ys.ylib.com/upload/learnPDF/10-081L.pdf</a:t>
            </a:r>
            <a:endParaRPr b="1" sz="2000">
              <a:solidFill>
                <a:srgbClr val="076D11"/>
              </a:solidFill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rgbClr val="076D11"/>
              </a:buClr>
              <a:buSzPts val="2800"/>
              <a:buNone/>
            </a:pPr>
            <a:r>
              <a:rPr b="1" lang="zh-TW" sz="2800">
                <a:solidFill>
                  <a:srgbClr val="076D11"/>
                </a:solidFill>
              </a:rPr>
              <a:t>科學少年雜誌雙用延伸資料</a:t>
            </a:r>
            <a:endParaRPr b="1" sz="2800">
              <a:solidFill>
                <a:srgbClr val="076D11"/>
              </a:solidFill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rgbClr val="076D11"/>
              </a:buClr>
              <a:buSzPts val="2000"/>
              <a:buChar char="•"/>
            </a:pPr>
            <a:r>
              <a:rPr b="1" lang="zh-TW" sz="2000" u="sng">
                <a:solidFill>
                  <a:srgbClr val="076D11"/>
                </a:solidFill>
                <a:hlinkClick r:id="rId4"/>
              </a:rPr>
              <a:t>https://www.youtube.com/watch?v=xTEhMdIl84A</a:t>
            </a:r>
            <a:endParaRPr b="1" sz="2000">
              <a:solidFill>
                <a:srgbClr val="076D11"/>
              </a:solidFill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rgbClr val="076D11"/>
              </a:buClr>
              <a:buSzPts val="2800"/>
              <a:buNone/>
            </a:pPr>
            <a:r>
              <a:rPr b="1" lang="zh-TW" sz="2800">
                <a:solidFill>
                  <a:srgbClr val="076D11"/>
                </a:solidFill>
              </a:rPr>
              <a:t>【Fun科學】真‧高斯槍的實彈射擊(鐵釘的穿刺力)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 b="1">
              <a:solidFill>
                <a:srgbClr val="076D1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b81c2b2a7_0_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程式動畫模擬 </a:t>
            </a:r>
            <a:r>
              <a:rPr lang="zh-TW" sz="3300"/>
              <a:t>(glowscript)</a:t>
            </a:r>
            <a:endParaRPr sz="3300"/>
          </a:p>
        </p:txBody>
      </p:sp>
      <p:pic>
        <p:nvPicPr>
          <p:cNvPr id="94" name="Google Shape;94;g8b81c2b2a7_0_6" title="gauss rifle 第十組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450" y="1240883"/>
            <a:ext cx="7489525" cy="561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23ca6c66b_0_0"/>
          <p:cNvSpPr/>
          <p:nvPr/>
        </p:nvSpPr>
        <p:spPr>
          <a:xfrm>
            <a:off x="2600550" y="811975"/>
            <a:ext cx="3939300" cy="520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823ca6c66b_0_0"/>
          <p:cNvSpPr txBox="1"/>
          <p:nvPr>
            <p:ph idx="1" type="body"/>
          </p:nvPr>
        </p:nvSpPr>
        <p:spPr>
          <a:xfrm>
            <a:off x="457200" y="592525"/>
            <a:ext cx="8229600" cy="560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壹、研究動機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貳、研究目標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參、物理概念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肆、實驗設計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伍、實驗結果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陸、活動照片</a:t>
            </a:r>
            <a:endParaRPr b="1" sz="4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4000">
                <a:solidFill>
                  <a:srgbClr val="E06666"/>
                </a:solidFill>
              </a:rPr>
              <a:t>柒、資料來源</a:t>
            </a:r>
            <a:endParaRPr b="1" sz="4000">
              <a:solidFill>
                <a:srgbClr val="E0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研究動機</a:t>
            </a:r>
            <a:endParaRPr/>
          </a:p>
        </p:txBody>
      </p:sp>
      <p:sp>
        <p:nvSpPr>
          <p:cNvPr id="106" name="Google Shape;106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磁鐵+鐵球=槍?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科展的熱門主題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初估做得出來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透過程式避免掉外在干擾</a:t>
            </a:r>
            <a:endParaRPr/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3">
            <a:alphaModFix/>
          </a:blip>
          <a:srcRect b="30290" l="16059" r="49781" t="33043"/>
          <a:stretch/>
        </p:blipFill>
        <p:spPr>
          <a:xfrm>
            <a:off x="539552" y="4077072"/>
            <a:ext cx="4164495" cy="25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2"/>
          <p:cNvGrpSpPr/>
          <p:nvPr/>
        </p:nvGrpSpPr>
        <p:grpSpPr>
          <a:xfrm rot="-1449624">
            <a:off x="4602825" y="1353134"/>
            <a:ext cx="2728095" cy="734487"/>
            <a:chOff x="4283968" y="620688"/>
            <a:chExt cx="1872208" cy="504056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4283968" y="620688"/>
              <a:ext cx="1872208" cy="504056"/>
              <a:chOff x="4283968" y="620688"/>
              <a:chExt cx="1872208" cy="504056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4283968" y="620688"/>
                <a:ext cx="936104" cy="504056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zh-TW" sz="3600" u="none" cap="none" strike="noStrike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S</a:t>
                </a:r>
                <a:endParaRPr b="0" i="0" sz="36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5220072" y="620688"/>
                <a:ext cx="936104" cy="50405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zh-TW" sz="3600" u="none" cap="none" strike="noStrike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N</a:t>
                </a:r>
                <a:endParaRPr b="0" i="0" sz="3600" u="none" cap="none" strike="noStrik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endParaRPr>
              </a:p>
            </p:txBody>
          </p:sp>
        </p:grpSp>
        <p:sp>
          <p:nvSpPr>
            <p:cNvPr id="112" name="Google Shape;112;p2"/>
            <p:cNvSpPr/>
            <p:nvPr/>
          </p:nvSpPr>
          <p:spPr>
            <a:xfrm>
              <a:off x="4283968" y="620688"/>
              <a:ext cx="1872208" cy="504056"/>
            </a:xfrm>
            <a:prstGeom prst="frame">
              <a:avLst>
                <a:gd fmla="val 4613" name="adj1"/>
              </a:avLst>
            </a:prstGeom>
            <a:solidFill>
              <a:schemeClr val="lt1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3" name="Google Shape;113;p2"/>
          <p:cNvPicPr preferRelativeResize="0"/>
          <p:nvPr/>
        </p:nvPicPr>
        <p:blipFill rotWithShape="1">
          <a:blip r:embed="rId4">
            <a:alphaModFix/>
          </a:blip>
          <a:srcRect b="13018" l="15732" r="12951" t="17829"/>
          <a:stretch/>
        </p:blipFill>
        <p:spPr>
          <a:xfrm>
            <a:off x="7668344" y="1152440"/>
            <a:ext cx="1351722" cy="1310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研究目標</a:t>
            </a:r>
            <a:endParaRPr/>
          </a:p>
        </p:txBody>
      </p:sp>
      <p:sp>
        <p:nvSpPr>
          <p:cNvPr id="119" name="Google Shape;119;p3"/>
          <p:cNvSpPr txBox="1"/>
          <p:nvPr>
            <p:ph idx="1" type="body"/>
          </p:nvPr>
        </p:nvSpPr>
        <p:spPr>
          <a:xfrm>
            <a:off x="395536" y="191683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為什麼磁鐵+鐵球能讓球像子彈般射出去?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射出的球速是多快?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是不是加上幾組就能達到加倍的效果?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20" name="Google Shape;120;p3"/>
          <p:cNvSpPr/>
          <p:nvPr/>
        </p:nvSpPr>
        <p:spPr>
          <a:xfrm>
            <a:off x="2117339" y="5152935"/>
            <a:ext cx="792088" cy="792088"/>
          </a:xfrm>
          <a:prstGeom prst="ellipse">
            <a:avLst/>
          </a:prstGeom>
          <a:solidFill>
            <a:schemeClr val="accent6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36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出</a:t>
            </a:r>
            <a:endParaRPr b="1" i="0" sz="36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2913078" y="5157192"/>
            <a:ext cx="792088" cy="792088"/>
          </a:xfrm>
          <a:prstGeom prst="ellipse">
            <a:avLst/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7524328" y="5157192"/>
            <a:ext cx="792088" cy="792088"/>
          </a:xfrm>
          <a:prstGeom prst="ellipse">
            <a:avLst/>
          </a:prstGeom>
          <a:solidFill>
            <a:schemeClr val="accent6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36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入</a:t>
            </a:r>
            <a:endParaRPr/>
          </a:p>
        </p:txBody>
      </p:sp>
      <p:sp>
        <p:nvSpPr>
          <p:cNvPr id="123" name="Google Shape;123;p3"/>
          <p:cNvSpPr/>
          <p:nvPr/>
        </p:nvSpPr>
        <p:spPr>
          <a:xfrm>
            <a:off x="3760237" y="5152935"/>
            <a:ext cx="864096" cy="794926"/>
          </a:xfrm>
          <a:prstGeom prst="rect">
            <a:avLst/>
          </a:prstGeom>
          <a:solidFill>
            <a:srgbClr val="FF0000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endParaRPr b="0" i="0" sz="6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4644008" y="5152935"/>
            <a:ext cx="864096" cy="794926"/>
          </a:xfrm>
          <a:prstGeom prst="rect">
            <a:avLst/>
          </a:prstGeom>
          <a:solidFill>
            <a:srgbClr val="366092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b="0" i="0" sz="6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/>
          <p:nvPr/>
        </p:nvSpPr>
        <p:spPr>
          <a:xfrm rot="10800000">
            <a:off x="5940152" y="5335082"/>
            <a:ext cx="1440160" cy="427791"/>
          </a:xfrm>
          <a:prstGeom prst="rightArrow">
            <a:avLst>
              <a:gd fmla="val 50000" name="adj1"/>
              <a:gd fmla="val 74845" name="adj2"/>
            </a:avLst>
          </a:prstGeom>
          <a:solidFill>
            <a:srgbClr val="BFBFBF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 txBox="1"/>
          <p:nvPr/>
        </p:nvSpPr>
        <p:spPr>
          <a:xfrm rot="-1935554">
            <a:off x="445241" y="4463909"/>
            <a:ext cx="222946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4800" u="none" cap="none" strike="noStrike">
                <a:solidFill>
                  <a:srgbClr val="FF0000"/>
                </a:solidFill>
                <a:latin typeface="Courgette"/>
                <a:ea typeface="Courgette"/>
                <a:cs typeface="Courgette"/>
                <a:sym typeface="Courgette"/>
              </a:rPr>
              <a:t>V=?</a:t>
            </a:r>
            <a:endParaRPr b="0" i="0" sz="4800" u="none" cap="none" strike="noStrike">
              <a:solidFill>
                <a:srgbClr val="FF0000"/>
              </a:solidFill>
              <a:latin typeface="Courgette"/>
              <a:ea typeface="Courgette"/>
              <a:cs typeface="Courgette"/>
              <a:sym typeface="Courgette"/>
            </a:endParaRPr>
          </a:p>
        </p:txBody>
      </p:sp>
      <p:cxnSp>
        <p:nvCxnSpPr>
          <p:cNvPr id="127" name="Google Shape;127;p3"/>
          <p:cNvCxnSpPr/>
          <p:nvPr/>
        </p:nvCxnSpPr>
        <p:spPr>
          <a:xfrm>
            <a:off x="1835696" y="6010741"/>
            <a:ext cx="6696744" cy="0"/>
          </a:xfrm>
          <a:prstGeom prst="straightConnector1">
            <a:avLst/>
          </a:prstGeom>
          <a:noFill/>
          <a:ln cap="flat" cmpd="sng" w="76200">
            <a:solidFill>
              <a:srgbClr val="C4BD9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物理概念</a:t>
            </a:r>
            <a:endParaRPr/>
          </a:p>
        </p:txBody>
      </p:sp>
      <p:sp>
        <p:nvSpPr>
          <p:cNvPr id="133" name="Google Shape;13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牛頓擺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碰撞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磁力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zh-TW"/>
              <a:t>動量守恆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3">
            <a:alphaModFix/>
          </a:blip>
          <a:srcRect b="8261" l="16820" r="9321" t="15350"/>
          <a:stretch/>
        </p:blipFill>
        <p:spPr>
          <a:xfrm>
            <a:off x="3275856" y="3212976"/>
            <a:ext cx="5318897" cy="3094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程式模擬優點</a:t>
            </a:r>
            <a:endParaRPr/>
          </a:p>
        </p:txBody>
      </p:sp>
      <p:sp>
        <p:nvSpPr>
          <p:cNvPr id="140" name="Google Shape;140;p5"/>
          <p:cNvSpPr txBox="1"/>
          <p:nvPr>
            <p:ph idx="1" type="body"/>
          </p:nvPr>
        </p:nvSpPr>
        <p:spPr>
          <a:xfrm>
            <a:off x="457200" y="1766625"/>
            <a:ext cx="8229600" cy="4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zh-TW"/>
              <a:t>數顆鐵球可保持一致(重量、硬度、大小…)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TW"/>
              <a:t>速度測量較實際儀器測量更為精準</a:t>
            </a:r>
            <a:endParaRPr/>
          </a:p>
        </p:txBody>
      </p:sp>
      <p:sp>
        <p:nvSpPr>
          <p:cNvPr descr="聊聊Python Closure - Dboy Liao - Medium" id="141" name="Google Shape;141;p5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聊聊Python Closure - Dboy Liao - Medium" id="142" name="Google Shape;142;p5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聊聊Python Closure - Dboy Liao - Medium" id="143" name="Google Shape;143;p5"/>
          <p:cNvSpPr/>
          <p:nvPr/>
        </p:nvSpPr>
        <p:spPr>
          <a:xfrm>
            <a:off x="460375" y="1603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5"/>
          <p:cNvPicPr preferRelativeResize="0"/>
          <p:nvPr/>
        </p:nvPicPr>
        <p:blipFill rotWithShape="1">
          <a:blip r:embed="rId3">
            <a:alphaModFix/>
          </a:blip>
          <a:srcRect b="11427" l="8521" r="4321" t="0"/>
          <a:stretch/>
        </p:blipFill>
        <p:spPr>
          <a:xfrm>
            <a:off x="1371600" y="4077072"/>
            <a:ext cx="6202018" cy="2117238"/>
          </a:xfrm>
          <a:prstGeom prst="rect">
            <a:avLst/>
          </a:prstGeom>
          <a:noFill/>
          <a:ln>
            <a:noFill/>
          </a:ln>
          <a:effectLst>
            <a:outerShdw rotWithShape="0" algn="ctr" dir="2700000" dist="35921">
              <a:schemeClr val="lt2"/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實驗設計</a:t>
            </a:r>
            <a:endParaRPr/>
          </a:p>
        </p:txBody>
      </p:sp>
      <p:sp>
        <p:nvSpPr>
          <p:cNvPr id="150" name="Google Shape;150;p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67544" y="1412776"/>
            <a:ext cx="3312368" cy="1008112"/>
          </a:xfrm>
          <a:prstGeom prst="roundRect">
            <a:avLst>
              <a:gd fmla="val 16667" name="adj"/>
            </a:avLst>
          </a:prstGeom>
          <a:solidFill>
            <a:srgbClr val="00B05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實際測量磁力大小</a:t>
            </a:r>
            <a:endParaRPr sz="28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3923928" y="2564904"/>
            <a:ext cx="5040560" cy="1224136"/>
          </a:xfrm>
          <a:prstGeom prst="roundRect">
            <a:avLst>
              <a:gd fmla="val 16667" name="adj"/>
            </a:avLst>
          </a:prstGeom>
          <a:solidFill>
            <a:srgbClr val="00B05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帶入excel算出線性回歸公式</a:t>
            </a:r>
            <a:endParaRPr sz="28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611560" y="3645024"/>
            <a:ext cx="2650807" cy="1224136"/>
          </a:xfrm>
          <a:prstGeom prst="roundRect">
            <a:avLst>
              <a:gd fmla="val 16667" name="adj"/>
            </a:avLst>
          </a:prstGeom>
          <a:solidFill>
            <a:srgbClr val="00B05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建立函數</a:t>
            </a:r>
            <a:endParaRPr sz="28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4139952" y="4869160"/>
            <a:ext cx="3168352" cy="1008112"/>
          </a:xfrm>
          <a:prstGeom prst="roundRect">
            <a:avLst>
              <a:gd fmla="val 16667" name="adj"/>
            </a:avLst>
          </a:prstGeom>
          <a:solidFill>
            <a:srgbClr val="00B05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輸入基本設定</a:t>
            </a:r>
            <a:endParaRPr sz="28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5" name="Google Shape;155;p6"/>
          <p:cNvSpPr/>
          <p:nvPr/>
        </p:nvSpPr>
        <p:spPr>
          <a:xfrm flipH="1" rot="10800000">
            <a:off x="3923928" y="1700808"/>
            <a:ext cx="1165617" cy="772716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00B050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6"/>
          <p:cNvSpPr/>
          <p:nvPr/>
        </p:nvSpPr>
        <p:spPr>
          <a:xfrm rot="10800000">
            <a:off x="2699793" y="2708920"/>
            <a:ext cx="1138639" cy="772716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00B050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6"/>
          <p:cNvSpPr/>
          <p:nvPr/>
        </p:nvSpPr>
        <p:spPr>
          <a:xfrm rot="5400000">
            <a:off x="3052252" y="4661587"/>
            <a:ext cx="735241" cy="1296144"/>
          </a:xfrm>
          <a:prstGeom prst="bentUpArrow">
            <a:avLst>
              <a:gd fmla="val 25000" name="adj1"/>
              <a:gd fmla="val 25000" name="adj2"/>
              <a:gd fmla="val 31759" name="adj3"/>
            </a:avLst>
          </a:prstGeom>
          <a:solidFill>
            <a:srgbClr val="00B050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icrosoft JhengHei"/>
              <a:buNone/>
            </a:pPr>
            <a:r>
              <a:rPr lang="zh-TW"/>
              <a:t>測量磁力</a:t>
            </a:r>
            <a:endParaRPr/>
          </a:p>
        </p:txBody>
      </p:sp>
      <p:sp>
        <p:nvSpPr>
          <p:cNvPr id="163" name="Google Shape;163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64" name="Google Shape;164;p9"/>
          <p:cNvPicPr preferRelativeResize="0"/>
          <p:nvPr/>
        </p:nvPicPr>
        <p:blipFill rotWithShape="1">
          <a:blip r:embed="rId3">
            <a:alphaModFix/>
          </a:blip>
          <a:srcRect b="15814" l="12208" r="12005" t="22946"/>
          <a:stretch/>
        </p:blipFill>
        <p:spPr>
          <a:xfrm>
            <a:off x="179512" y="1788690"/>
            <a:ext cx="8712968" cy="396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9"/>
          <p:cNvSpPr/>
          <p:nvPr/>
        </p:nvSpPr>
        <p:spPr>
          <a:xfrm>
            <a:off x="7668344" y="4437112"/>
            <a:ext cx="1008112" cy="57606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電子彈簧秤</a:t>
            </a:r>
            <a:endParaRPr b="1"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2020-07-01T07:28:21Z</dcterms:created>
  <dc:creator>林William</dc:creator>
</cp:coreProperties>
</file>